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7" r:id="rId3"/>
  </p:sldMasterIdLst>
  <p:notesMasterIdLst>
    <p:notesMasterId r:id="rId16"/>
  </p:notesMasterIdLst>
  <p:sldIdLst>
    <p:sldId id="256" r:id="rId4"/>
    <p:sldId id="259" r:id="rId5"/>
    <p:sldId id="263" r:id="rId6"/>
    <p:sldId id="265" r:id="rId7"/>
    <p:sldId id="270" r:id="rId8"/>
    <p:sldId id="276" r:id="rId9"/>
    <p:sldId id="279" r:id="rId10"/>
    <p:sldId id="280" r:id="rId11"/>
    <p:sldId id="282" r:id="rId12"/>
    <p:sldId id="283" r:id="rId13"/>
    <p:sldId id="284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5LUuyRXqjZeN0FuV4HtE1y0Oe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857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81c47440a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81c47440a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40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1c47440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81c47440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95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81c47440a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81c47440a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81c47440a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81c47440a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81c47440a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81c47440a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1c47440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81c47440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1c47440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81c47440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7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81c47440a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81c47440a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47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1c47440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81c47440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7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hyperlink" Target="http://www.portosrio.gov.br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hyperlink" Target="http://www.portosrio.gov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6328" y="-8164"/>
            <a:ext cx="12241546" cy="182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29756" y="6531428"/>
            <a:ext cx="1433116" cy="14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14445" y="189520"/>
            <a:ext cx="1838839" cy="4962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 rotWithShape="1">
          <a:blip r:embed="rId13">
            <a:alphaModFix/>
          </a:blip>
          <a:srcRect t="5844"/>
          <a:stretch/>
        </p:blipFill>
        <p:spPr>
          <a:xfrm>
            <a:off x="4152897" y="-8165"/>
            <a:ext cx="8039103" cy="118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29756" y="6531428"/>
            <a:ext cx="1433116" cy="14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114445" y="189520"/>
            <a:ext cx="1838839" cy="4962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"/>
          <p:cNvPicPr preferRelativeResize="0"/>
          <p:nvPr/>
        </p:nvPicPr>
        <p:blipFill rotWithShape="1">
          <a:blip r:embed="rId3">
            <a:alphaModFix/>
          </a:blip>
          <a:srcRect l="29146" t="18340" r="42527" b="504"/>
          <a:stretch/>
        </p:blipFill>
        <p:spPr>
          <a:xfrm>
            <a:off x="0" y="1466863"/>
            <a:ext cx="3061985" cy="53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 descr="Porto de Itaguaí é autorizado a receber navios New Panamax de 367 metros"/>
          <p:cNvPicPr preferRelativeResize="0"/>
          <p:nvPr/>
        </p:nvPicPr>
        <p:blipFill rotWithShape="1">
          <a:blip r:embed="rId4">
            <a:alphaModFix/>
          </a:blip>
          <a:srcRect l="17439" r="44686"/>
          <a:stretch/>
        </p:blipFill>
        <p:spPr>
          <a:xfrm>
            <a:off x="3064476" y="1537799"/>
            <a:ext cx="3122140" cy="532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 descr="Porto de Angra dos Reis | CDRJ"/>
          <p:cNvPicPr preferRelativeResize="0"/>
          <p:nvPr/>
        </p:nvPicPr>
        <p:blipFill rotWithShape="1">
          <a:blip r:embed="rId5">
            <a:alphaModFix/>
          </a:blip>
          <a:srcRect l="19924" r="54298"/>
          <a:stretch/>
        </p:blipFill>
        <p:spPr>
          <a:xfrm>
            <a:off x="6170140" y="1830419"/>
            <a:ext cx="3040972" cy="502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 descr="Porto de Niterói registra recorde histórico de faturamento em 2020"/>
          <p:cNvPicPr preferRelativeResize="0"/>
          <p:nvPr/>
        </p:nvPicPr>
        <p:blipFill rotWithShape="1">
          <a:blip r:embed="rId6">
            <a:alphaModFix/>
          </a:blip>
          <a:srcRect l="62986" t="256" r="54" b="168"/>
          <a:stretch/>
        </p:blipFill>
        <p:spPr>
          <a:xfrm>
            <a:off x="9209902" y="1532237"/>
            <a:ext cx="2982097" cy="532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7">
            <a:alphaModFix/>
          </a:blip>
          <a:srcRect t="33566"/>
          <a:stretch/>
        </p:blipFill>
        <p:spPr>
          <a:xfrm>
            <a:off x="-2" y="-24714"/>
            <a:ext cx="12207483" cy="314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 descr="Visualização da imag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75644" y="420131"/>
            <a:ext cx="3256190" cy="87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/>
          <p:nvPr/>
        </p:nvSpPr>
        <p:spPr>
          <a:xfrm>
            <a:off x="0" y="1418475"/>
            <a:ext cx="12322200" cy="5567100"/>
          </a:xfrm>
          <a:prstGeom prst="rect">
            <a:avLst/>
          </a:prstGeom>
          <a:solidFill>
            <a:srgbClr val="FFFFFF">
              <a:alpha val="5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"/>
          <p:cNvSpPr/>
          <p:nvPr/>
        </p:nvSpPr>
        <p:spPr>
          <a:xfrm>
            <a:off x="-94650" y="5260450"/>
            <a:ext cx="12417000" cy="1725000"/>
          </a:xfrm>
          <a:prstGeom prst="rect">
            <a:avLst/>
          </a:prstGeom>
          <a:solidFill>
            <a:srgbClr val="FFFFFF">
              <a:alpha val="5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"/>
          <p:cNvSpPr txBox="1"/>
          <p:nvPr/>
        </p:nvSpPr>
        <p:spPr>
          <a:xfrm>
            <a:off x="0" y="5176750"/>
            <a:ext cx="1259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003F99"/>
                </a:solidFill>
              </a:rPr>
              <a:t>OPORTUNIDADES DE INVESTIMENTOS</a:t>
            </a:r>
            <a:endParaRPr>
              <a:solidFill>
                <a:srgbClr val="003F99"/>
              </a:solidFill>
            </a:endParaRPr>
          </a:p>
        </p:txBody>
      </p:sp>
      <p:sp>
        <p:nvSpPr>
          <p:cNvPr id="203" name="Google Shape;203;p1"/>
          <p:cNvSpPr txBox="1"/>
          <p:nvPr/>
        </p:nvSpPr>
        <p:spPr>
          <a:xfrm>
            <a:off x="2317738" y="5779300"/>
            <a:ext cx="831476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400" dirty="0">
                <a:solidFill>
                  <a:srgbClr val="003F99"/>
                </a:solidFill>
              </a:rPr>
              <a:t>PORTOS DO </a:t>
            </a:r>
            <a:endParaRPr dirty="0">
              <a:solidFill>
                <a:srgbClr val="003F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400" dirty="0">
                <a:solidFill>
                  <a:srgbClr val="003F99"/>
                </a:solidFill>
              </a:rPr>
              <a:t>RIO DE </a:t>
            </a:r>
            <a:r>
              <a:rPr lang="pt-BR" sz="2400" dirty="0" smtClean="0">
                <a:solidFill>
                  <a:srgbClr val="003F99"/>
                </a:solidFill>
              </a:rPr>
              <a:t>JANEIRO, ITAGUAÍ, ANGRA DOS REIS E FORNO</a:t>
            </a:r>
            <a:endParaRPr dirty="0">
              <a:solidFill>
                <a:srgbClr val="003F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81c47440a0_0_237"/>
          <p:cNvSpPr txBox="1"/>
          <p:nvPr/>
        </p:nvSpPr>
        <p:spPr>
          <a:xfrm>
            <a:off x="372800" y="635575"/>
            <a:ext cx="39024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dk1"/>
                </a:solidFill>
              </a:rPr>
              <a:t>PORTO </a:t>
            </a:r>
            <a:r>
              <a:rPr lang="pt-BR" sz="4000" b="1" dirty="0" smtClean="0">
                <a:solidFill>
                  <a:schemeClr val="dk1"/>
                </a:solidFill>
              </a:rPr>
              <a:t>DO FORNO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404" name="Google Shape;404;g181c47440a0_0_237"/>
          <p:cNvSpPr/>
          <p:nvPr/>
        </p:nvSpPr>
        <p:spPr>
          <a:xfrm>
            <a:off x="3625329" y="322374"/>
            <a:ext cx="60600" cy="1729200"/>
          </a:xfrm>
          <a:prstGeom prst="rect">
            <a:avLst/>
          </a:prstGeom>
          <a:solidFill>
            <a:srgbClr val="003F99"/>
          </a:solidFill>
          <a:ln w="9525" cap="flat" cmpd="sng">
            <a:solidFill>
              <a:srgbClr val="003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81c47440a0_0_237"/>
          <p:cNvSpPr txBox="1"/>
          <p:nvPr/>
        </p:nvSpPr>
        <p:spPr>
          <a:xfrm>
            <a:off x="3782197" y="355825"/>
            <a:ext cx="183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 smtClean="0">
                <a:solidFill>
                  <a:srgbClr val="00AFBC"/>
                </a:solidFill>
              </a:rPr>
              <a:t>04</a:t>
            </a:r>
            <a:endParaRPr sz="9600" b="1" dirty="0">
              <a:solidFill>
                <a:srgbClr val="00AFBC"/>
              </a:solidFill>
            </a:endParaRPr>
          </a:p>
        </p:txBody>
      </p:sp>
      <p:pic>
        <p:nvPicPr>
          <p:cNvPr id="406" name="Google Shape;406;g181c47440a0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37350"/>
            <a:ext cx="5770424" cy="38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81c47440a0_0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250" y="1601100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05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1c47440a0_0_252"/>
          <p:cNvSpPr txBox="1"/>
          <p:nvPr/>
        </p:nvSpPr>
        <p:spPr>
          <a:xfrm>
            <a:off x="202250" y="188640"/>
            <a:ext cx="841403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</a:rPr>
              <a:t>ÁREAS </a:t>
            </a:r>
            <a:r>
              <a:rPr lang="pt-BR" sz="4000" b="1" dirty="0" smtClean="0">
                <a:solidFill>
                  <a:schemeClr val="lt1"/>
                </a:solidFill>
              </a:rPr>
              <a:t>DISPONÍVEIS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0" y="2060848"/>
            <a:ext cx="8232398" cy="41764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32398" y="2060848"/>
            <a:ext cx="3815586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O Porto do Forno possui disponibilidade para projetos de apoio offshore, carga geral, granel líquido e granel sólido.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426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4" descr="Informativo dos Portos"/>
          <p:cNvPicPr preferRelativeResize="0"/>
          <p:nvPr/>
        </p:nvPicPr>
        <p:blipFill rotWithShape="1">
          <a:blip r:embed="rId3">
            <a:alphaModFix/>
          </a:blip>
          <a:srcRect t="1370" b="22053"/>
          <a:stretch/>
        </p:blipFill>
        <p:spPr>
          <a:xfrm>
            <a:off x="0" y="1606379"/>
            <a:ext cx="12192000" cy="525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"/>
          <p:cNvPicPr preferRelativeResize="0"/>
          <p:nvPr/>
        </p:nvPicPr>
        <p:blipFill rotWithShape="1">
          <a:blip r:embed="rId4">
            <a:alphaModFix/>
          </a:blip>
          <a:srcRect t="24870"/>
          <a:stretch/>
        </p:blipFill>
        <p:spPr>
          <a:xfrm flipH="1">
            <a:off x="-2" y="318186"/>
            <a:ext cx="12207483" cy="35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" descr="Visualização da imag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8704" y="470245"/>
            <a:ext cx="2304107" cy="62195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"/>
          <p:cNvSpPr txBox="1"/>
          <p:nvPr/>
        </p:nvSpPr>
        <p:spPr>
          <a:xfrm>
            <a:off x="653399" y="1106216"/>
            <a:ext cx="5310000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b="1" dirty="0" smtClean="0">
                <a:solidFill>
                  <a:srgbClr val="003F99"/>
                </a:solidFill>
              </a:rPr>
              <a:t>SUPERINTENDÊNCIA DE </a:t>
            </a:r>
            <a:r>
              <a:rPr lang="pt-BR" b="1" dirty="0">
                <a:solidFill>
                  <a:srgbClr val="003F99"/>
                </a:solidFill>
              </a:rPr>
              <a:t>PLANEJAMENTO E DESENVOLVIMENTO DE NEGÓCIOS</a:t>
            </a:r>
            <a:endParaRPr dirty="0">
              <a:solidFill>
                <a:srgbClr val="003F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err="1">
                <a:solidFill>
                  <a:schemeClr val="lt1"/>
                </a:solidFill>
              </a:rPr>
              <a:t>Negóc</a:t>
            </a:r>
            <a:endParaRPr sz="1500" dirty="0">
              <a:solidFill>
                <a:srgbClr val="003F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AFBC"/>
                </a:solidFill>
                <a:latin typeface="Montserrat"/>
                <a:ea typeface="Montserrat"/>
                <a:cs typeface="Montserrat"/>
                <a:sym typeface="Montserrat"/>
              </a:rPr>
              <a:t>Nome: </a:t>
            </a:r>
            <a:r>
              <a:rPr lang="pt-BR" sz="1700" b="1" dirty="0">
                <a:solidFill>
                  <a:srgbClr val="003F99"/>
                </a:solidFill>
              </a:rPr>
              <a:t>Eduardo Miguez </a:t>
            </a:r>
            <a:endParaRPr sz="1700" dirty="0">
              <a:solidFill>
                <a:srgbClr val="003F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AFBC"/>
                </a:solidFill>
                <a:latin typeface="Montserrat"/>
                <a:ea typeface="Montserrat"/>
                <a:cs typeface="Montserrat"/>
                <a:sym typeface="Montserrat"/>
              </a:rPr>
              <a:t>Cargo: </a:t>
            </a:r>
            <a:r>
              <a:rPr lang="pt-BR" b="1" dirty="0">
                <a:solidFill>
                  <a:srgbClr val="003F99"/>
                </a:solidFill>
              </a:rPr>
              <a:t>Gerente de Desenvolvimento de </a:t>
            </a:r>
            <a:r>
              <a:rPr lang="pt-BR" b="1" dirty="0" smtClean="0">
                <a:solidFill>
                  <a:srgbClr val="003F99"/>
                </a:solidFill>
              </a:rPr>
              <a:t>Negócios</a:t>
            </a:r>
            <a:endParaRPr dirty="0">
              <a:solidFill>
                <a:srgbClr val="00AFB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rgbClr val="00AFBC"/>
                </a:solidFill>
                <a:latin typeface="Montserrat"/>
                <a:ea typeface="Montserrat"/>
                <a:cs typeface="Montserrat"/>
                <a:sym typeface="Montserrat"/>
              </a:rPr>
              <a:t>E-mail: </a:t>
            </a:r>
            <a:r>
              <a:rPr lang="pt-BR" b="1" dirty="0">
                <a:solidFill>
                  <a:srgbClr val="003F99"/>
                </a:solidFill>
                <a:sym typeface="Montserrat"/>
              </a:rPr>
              <a:t>eduardo.miguez@portosrio.gov.br</a:t>
            </a:r>
            <a:endParaRPr b="1" dirty="0">
              <a:solidFill>
                <a:srgbClr val="003F99"/>
              </a:solidFill>
            </a:endParaRPr>
          </a:p>
        </p:txBody>
      </p:sp>
      <p:sp>
        <p:nvSpPr>
          <p:cNvPr id="498" name="Google Shape;498;p4"/>
          <p:cNvSpPr txBox="1"/>
          <p:nvPr/>
        </p:nvSpPr>
        <p:spPr>
          <a:xfrm>
            <a:off x="-624049" y="354776"/>
            <a:ext cx="756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003F99"/>
                </a:solidFill>
                <a:latin typeface="Montserrat"/>
                <a:ea typeface="Montserrat"/>
                <a:cs typeface="Montserrat"/>
                <a:sym typeface="Montserrat"/>
              </a:rPr>
              <a:t>Muito obrigado.</a:t>
            </a:r>
            <a:endParaRPr/>
          </a:p>
        </p:txBody>
      </p:sp>
      <p:sp>
        <p:nvSpPr>
          <p:cNvPr id="499" name="Google Shape;499;p4"/>
          <p:cNvSpPr/>
          <p:nvPr/>
        </p:nvSpPr>
        <p:spPr>
          <a:xfrm>
            <a:off x="9211177" y="2521433"/>
            <a:ext cx="7094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+55 21 2253-1985 / +55 21 99127-5188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GERDEN@PORTOSRIO.GOV.BR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WWW.PORTOSRIO.GOV.BR</a:t>
            </a:r>
            <a:endParaRPr dirty="0"/>
          </a:p>
        </p:txBody>
      </p:sp>
      <p:pic>
        <p:nvPicPr>
          <p:cNvPr id="500" name="Google Shape;500;p4" descr="Ver a imagem de orig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3215" y="2929130"/>
            <a:ext cx="185889" cy="18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" descr="Ver a imagem de orige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2652" y="2558175"/>
            <a:ext cx="206454" cy="2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" descr="Ver a imagem de orig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4904" y="3263802"/>
            <a:ext cx="202512" cy="20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 txBox="1"/>
          <p:nvPr/>
        </p:nvSpPr>
        <p:spPr>
          <a:xfrm>
            <a:off x="400724" y="853780"/>
            <a:ext cx="6995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4000" b="1" dirty="0">
                <a:solidFill>
                  <a:srgbClr val="00AFBC"/>
                </a:solidFill>
              </a:rPr>
              <a:t>PORTO DO</a:t>
            </a:r>
            <a:br>
              <a:rPr lang="pt-BR" sz="4000" b="1" dirty="0">
                <a:solidFill>
                  <a:srgbClr val="00AFBC"/>
                </a:solidFill>
              </a:rPr>
            </a:br>
            <a:r>
              <a:rPr lang="pt-BR" sz="4000" b="1" dirty="0">
                <a:solidFill>
                  <a:srgbClr val="00AFBC"/>
                </a:solidFill>
              </a:rPr>
              <a:t>RIO DE JANEIRO</a:t>
            </a:r>
            <a:r>
              <a:rPr lang="pt-BR" sz="2000" b="1" dirty="0">
                <a:solidFill>
                  <a:srgbClr val="00AFBC"/>
                </a:solidFill>
              </a:rPr>
              <a:t/>
            </a:r>
            <a:br>
              <a:rPr lang="pt-BR" sz="2000" b="1" dirty="0">
                <a:solidFill>
                  <a:srgbClr val="00AFBC"/>
                </a:solidFill>
              </a:rPr>
            </a:br>
            <a:r>
              <a:rPr lang="pt-BR" sz="2000" b="1" dirty="0">
                <a:solidFill>
                  <a:srgbClr val="00AFBC"/>
                </a:solidFill>
              </a:rPr>
              <a:t/>
            </a:r>
            <a:br>
              <a:rPr lang="pt-BR" sz="2000" b="1" dirty="0">
                <a:solidFill>
                  <a:srgbClr val="00AFBC"/>
                </a:solidFill>
              </a:rPr>
            </a:br>
            <a:r>
              <a:rPr lang="pt-BR" sz="2800" dirty="0">
                <a:solidFill>
                  <a:srgbClr val="00AFBC"/>
                </a:solidFill>
              </a:rPr>
              <a:t/>
            </a:r>
            <a:br>
              <a:rPr lang="pt-BR" sz="2800" dirty="0">
                <a:solidFill>
                  <a:srgbClr val="00AFBC"/>
                </a:solidFill>
              </a:rPr>
            </a:br>
            <a:endParaRPr sz="1600" b="1" dirty="0">
              <a:solidFill>
                <a:srgbClr val="00AFB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AF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29830"/>
            <a:ext cx="8905459" cy="301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567" y="1621830"/>
            <a:ext cx="4434433" cy="295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"/>
          <p:cNvSpPr/>
          <p:nvPr/>
        </p:nvSpPr>
        <p:spPr>
          <a:xfrm>
            <a:off x="5062404" y="460824"/>
            <a:ext cx="60600" cy="1729200"/>
          </a:xfrm>
          <a:prstGeom prst="rect">
            <a:avLst/>
          </a:prstGeom>
          <a:solidFill>
            <a:srgbClr val="003F99"/>
          </a:solidFill>
          <a:ln w="9525" cap="flat" cmpd="sng">
            <a:solidFill>
              <a:srgbClr val="003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 txBox="1"/>
          <p:nvPr/>
        </p:nvSpPr>
        <p:spPr>
          <a:xfrm>
            <a:off x="5219272" y="494275"/>
            <a:ext cx="183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 smtClean="0">
                <a:solidFill>
                  <a:srgbClr val="00AFBC"/>
                </a:solidFill>
              </a:rPr>
              <a:t>01</a:t>
            </a:r>
            <a:endParaRPr sz="9600" b="1" dirty="0">
              <a:solidFill>
                <a:srgbClr val="00AF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81c47440a0_0_18"/>
          <p:cNvSpPr txBox="1"/>
          <p:nvPr/>
        </p:nvSpPr>
        <p:spPr>
          <a:xfrm>
            <a:off x="183575" y="367150"/>
            <a:ext cx="7276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lt1"/>
                </a:solidFill>
              </a:rPr>
              <a:t>ÁREAS ARRENDADAS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591785"/>
            <a:ext cx="8623990" cy="5266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181c47440a0_0_195"/>
          <p:cNvPicPr preferRelativeResize="0"/>
          <p:nvPr/>
        </p:nvPicPr>
        <p:blipFill rotWithShape="1">
          <a:blip r:embed="rId3">
            <a:alphaModFix/>
          </a:blip>
          <a:srcRect r="-1615" b="3883"/>
          <a:stretch/>
        </p:blipFill>
        <p:spPr>
          <a:xfrm>
            <a:off x="479376" y="1714501"/>
            <a:ext cx="7994331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g181c47440a0_0_195"/>
          <p:cNvCxnSpPr/>
          <p:nvPr/>
        </p:nvCxnSpPr>
        <p:spPr>
          <a:xfrm rot="10800000" flipH="1">
            <a:off x="2578203" y="2883013"/>
            <a:ext cx="962400" cy="192900"/>
          </a:xfrm>
          <a:prstGeom prst="curvedConnector3">
            <a:avLst>
              <a:gd name="adj1" fmla="val 50001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59" name="Google Shape;359;g181c47440a0_0_195"/>
          <p:cNvSpPr txBox="1"/>
          <p:nvPr/>
        </p:nvSpPr>
        <p:spPr>
          <a:xfrm>
            <a:off x="3592930" y="2760213"/>
            <a:ext cx="2000700" cy="276900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Terminal de granel líquido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g181c47440a0_0_195"/>
          <p:cNvCxnSpPr/>
          <p:nvPr/>
        </p:nvCxnSpPr>
        <p:spPr>
          <a:xfrm>
            <a:off x="2500382" y="3232016"/>
            <a:ext cx="566100" cy="318300"/>
          </a:xfrm>
          <a:prstGeom prst="curvedConnector3">
            <a:avLst>
              <a:gd name="adj1" fmla="val 49988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61" name="Google Shape;361;g181c47440a0_0_195"/>
          <p:cNvSpPr txBox="1"/>
          <p:nvPr/>
        </p:nvSpPr>
        <p:spPr>
          <a:xfrm>
            <a:off x="3103544" y="3335858"/>
            <a:ext cx="1195800" cy="461624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Armazenagem carga geral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g181c47440a0_0_195"/>
          <p:cNvCxnSpPr/>
          <p:nvPr/>
        </p:nvCxnSpPr>
        <p:spPr>
          <a:xfrm rot="10800000" flipH="1">
            <a:off x="1496902" y="4185301"/>
            <a:ext cx="1178700" cy="958200"/>
          </a:xfrm>
          <a:prstGeom prst="curvedConnector3">
            <a:avLst>
              <a:gd name="adj1" fmla="val 49995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63" name="Google Shape;363;g181c47440a0_0_195"/>
          <p:cNvSpPr txBox="1"/>
          <p:nvPr/>
        </p:nvSpPr>
        <p:spPr>
          <a:xfrm>
            <a:off x="2744908" y="4046827"/>
            <a:ext cx="2000700" cy="276900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Terminal de granel líquido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g181c47440a0_0_195"/>
          <p:cNvCxnSpPr/>
          <p:nvPr/>
        </p:nvCxnSpPr>
        <p:spPr>
          <a:xfrm>
            <a:off x="2768409" y="4697452"/>
            <a:ext cx="286500" cy="12600"/>
          </a:xfrm>
          <a:prstGeom prst="curvedConnector3">
            <a:avLst>
              <a:gd name="adj1" fmla="val 49999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65" name="Google Shape;365;g181c47440a0_0_195"/>
          <p:cNvSpPr txBox="1"/>
          <p:nvPr/>
        </p:nvSpPr>
        <p:spPr>
          <a:xfrm>
            <a:off x="3101579" y="4558952"/>
            <a:ext cx="2000700" cy="276900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Terminal de granel líquido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g181c47440a0_0_195"/>
          <p:cNvCxnSpPr/>
          <p:nvPr/>
        </p:nvCxnSpPr>
        <p:spPr>
          <a:xfrm rot="-5400000">
            <a:off x="2095335" y="6454105"/>
            <a:ext cx="479400" cy="144300"/>
          </a:xfrm>
          <a:prstGeom prst="curvedConnector3">
            <a:avLst>
              <a:gd name="adj1" fmla="val 50006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67" name="Google Shape;367;g181c47440a0_0_195"/>
          <p:cNvSpPr txBox="1"/>
          <p:nvPr/>
        </p:nvSpPr>
        <p:spPr>
          <a:xfrm>
            <a:off x="2112848" y="5726468"/>
            <a:ext cx="1165800" cy="461700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Terminal de apoio offshore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g181c47440a0_0_195"/>
          <p:cNvCxnSpPr/>
          <p:nvPr/>
        </p:nvCxnSpPr>
        <p:spPr>
          <a:xfrm rot="-5400000">
            <a:off x="3861156" y="5761813"/>
            <a:ext cx="391200" cy="90300"/>
          </a:xfrm>
          <a:prstGeom prst="curvedConnector3">
            <a:avLst>
              <a:gd name="adj1" fmla="val 50018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69" name="Google Shape;369;g181c47440a0_0_195"/>
          <p:cNvSpPr txBox="1"/>
          <p:nvPr/>
        </p:nvSpPr>
        <p:spPr>
          <a:xfrm>
            <a:off x="3278594" y="5247252"/>
            <a:ext cx="2381700" cy="276900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Terminal de carga geral e granel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g181c47440a0_0_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6633" y="1859461"/>
            <a:ext cx="1999308" cy="13725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71" name="Google Shape;371;g181c47440a0_0_195"/>
          <p:cNvCxnSpPr/>
          <p:nvPr/>
        </p:nvCxnSpPr>
        <p:spPr>
          <a:xfrm rot="5400000">
            <a:off x="6435041" y="3221850"/>
            <a:ext cx="512100" cy="229500"/>
          </a:xfrm>
          <a:prstGeom prst="curvedConnector3">
            <a:avLst>
              <a:gd name="adj1" fmla="val 49992"/>
            </a:avLst>
          </a:prstGeom>
          <a:noFill/>
          <a:ln w="25400" cap="flat" cmpd="sng">
            <a:solidFill>
              <a:srgbClr val="EEFF4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72" name="Google Shape;372;g181c47440a0_0_195"/>
          <p:cNvSpPr txBox="1"/>
          <p:nvPr/>
        </p:nvSpPr>
        <p:spPr>
          <a:xfrm>
            <a:off x="5660268" y="3699742"/>
            <a:ext cx="1540200" cy="830956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Ilha do Braço Forte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armazenagem e </a:t>
            </a:r>
            <a:r>
              <a:rPr lang="pt-BR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abastecimento</a:t>
            </a:r>
            <a:endParaRPr dirty="0"/>
          </a:p>
        </p:txBody>
      </p:sp>
      <p:sp>
        <p:nvSpPr>
          <p:cNvPr id="373" name="Google Shape;373;g181c47440a0_0_195"/>
          <p:cNvSpPr txBox="1"/>
          <p:nvPr/>
        </p:nvSpPr>
        <p:spPr>
          <a:xfrm>
            <a:off x="202250" y="437950"/>
            <a:ext cx="7504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</a:rPr>
              <a:t>ÁREAS DISPONÍVEIS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526034" y="1714501"/>
            <a:ext cx="3665966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O Porto do Rio de Janeiro possui disponibilidade para projetos de granel líquido, carg</a:t>
            </a:r>
            <a:r>
              <a:rPr lang="pt-BR" sz="1800" dirty="0" smtClean="0"/>
              <a:t>a geral e apoio offshore.</a:t>
            </a:r>
            <a:endParaRPr lang="pt-B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81c47440a0_0_237"/>
          <p:cNvSpPr txBox="1"/>
          <p:nvPr/>
        </p:nvSpPr>
        <p:spPr>
          <a:xfrm>
            <a:off x="372800" y="635575"/>
            <a:ext cx="390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</a:rPr>
              <a:t>PORTO DE ITAGUAÍ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404" name="Google Shape;404;g181c47440a0_0_237"/>
          <p:cNvSpPr/>
          <p:nvPr/>
        </p:nvSpPr>
        <p:spPr>
          <a:xfrm>
            <a:off x="3625329" y="322374"/>
            <a:ext cx="60600" cy="1729200"/>
          </a:xfrm>
          <a:prstGeom prst="rect">
            <a:avLst/>
          </a:prstGeom>
          <a:solidFill>
            <a:srgbClr val="003F99"/>
          </a:solidFill>
          <a:ln w="9525" cap="flat" cmpd="sng">
            <a:solidFill>
              <a:srgbClr val="003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81c47440a0_0_237"/>
          <p:cNvSpPr txBox="1"/>
          <p:nvPr/>
        </p:nvSpPr>
        <p:spPr>
          <a:xfrm>
            <a:off x="3782197" y="355825"/>
            <a:ext cx="183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 smtClean="0">
                <a:solidFill>
                  <a:srgbClr val="00AFBC"/>
                </a:solidFill>
              </a:rPr>
              <a:t>02</a:t>
            </a:r>
            <a:endParaRPr sz="9600" b="1" dirty="0">
              <a:solidFill>
                <a:srgbClr val="00AFBC"/>
              </a:solidFill>
            </a:endParaRPr>
          </a:p>
        </p:txBody>
      </p:sp>
      <p:pic>
        <p:nvPicPr>
          <p:cNvPr id="407" name="Google Shape;407;g181c47440a0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0" y="1601100"/>
            <a:ext cx="48577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8;g181c47440a0_0_249"/>
          <p:cNvPicPr preferRelativeResize="0"/>
          <p:nvPr/>
        </p:nvPicPr>
        <p:blipFill rotWithShape="1">
          <a:blip r:embed="rId4">
            <a:alphaModFix/>
          </a:blip>
          <a:srcRect l="11860" t="4209" r="11423" b="9344"/>
          <a:stretch/>
        </p:blipFill>
        <p:spPr>
          <a:xfrm>
            <a:off x="24316" y="3127732"/>
            <a:ext cx="5780409" cy="369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1c47440a0_0_252"/>
          <p:cNvSpPr txBox="1"/>
          <p:nvPr/>
        </p:nvSpPr>
        <p:spPr>
          <a:xfrm>
            <a:off x="202250" y="188640"/>
            <a:ext cx="841403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</a:rPr>
              <a:t>ÁREAS </a:t>
            </a:r>
            <a:r>
              <a:rPr lang="pt-BR" sz="4000" b="1" dirty="0" smtClean="0">
                <a:solidFill>
                  <a:schemeClr val="lt1"/>
                </a:solidFill>
              </a:rPr>
              <a:t>ARRENDADAS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4" name="Google Shape;448;g181c47440a0_0_249"/>
          <p:cNvPicPr preferRelativeResize="0"/>
          <p:nvPr/>
        </p:nvPicPr>
        <p:blipFill rotWithShape="1">
          <a:blip r:embed="rId3">
            <a:alphaModFix/>
          </a:blip>
          <a:srcRect l="11860" t="4209" r="11423" b="9344"/>
          <a:stretch/>
        </p:blipFill>
        <p:spPr>
          <a:xfrm>
            <a:off x="2207568" y="1361420"/>
            <a:ext cx="7724625" cy="54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1c47440a0_0_252"/>
          <p:cNvSpPr txBox="1"/>
          <p:nvPr/>
        </p:nvSpPr>
        <p:spPr>
          <a:xfrm>
            <a:off x="202250" y="188640"/>
            <a:ext cx="841403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</a:rPr>
              <a:t>ÁREAS </a:t>
            </a:r>
            <a:r>
              <a:rPr lang="pt-BR" sz="4000" b="1" dirty="0" smtClean="0">
                <a:solidFill>
                  <a:schemeClr val="lt1"/>
                </a:solidFill>
              </a:rPr>
              <a:t>DISPONÍVEIS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461905"/>
            <a:ext cx="7416824" cy="53960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40216" y="1472102"/>
            <a:ext cx="4151784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O Porto de Itaguaí possui disponibilidade para projetos industriais e de operação de granel sólido</a:t>
            </a:r>
            <a:r>
              <a:rPr lang="pt-BR" sz="1800" dirty="0"/>
              <a:t> </a:t>
            </a:r>
            <a:r>
              <a:rPr lang="pt-BR" sz="1800" dirty="0" smtClean="0"/>
              <a:t>e</a:t>
            </a:r>
            <a:r>
              <a:rPr lang="pt-BR" sz="1800" dirty="0" smtClean="0"/>
              <a:t> líquido, além de operação de gás.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052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81c47440a0_0_237"/>
          <p:cNvSpPr txBox="1"/>
          <p:nvPr/>
        </p:nvSpPr>
        <p:spPr>
          <a:xfrm>
            <a:off x="372800" y="635575"/>
            <a:ext cx="39024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dk1"/>
                </a:solidFill>
              </a:rPr>
              <a:t>PORTO DE </a:t>
            </a:r>
            <a:r>
              <a:rPr lang="pt-BR" sz="4000" b="1" dirty="0" smtClean="0">
                <a:solidFill>
                  <a:schemeClr val="dk1"/>
                </a:solidFill>
              </a:rPr>
              <a:t>ANGRA DOS REIS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404" name="Google Shape;404;g181c47440a0_0_237"/>
          <p:cNvSpPr/>
          <p:nvPr/>
        </p:nvSpPr>
        <p:spPr>
          <a:xfrm>
            <a:off x="3625329" y="322374"/>
            <a:ext cx="60600" cy="1729200"/>
          </a:xfrm>
          <a:prstGeom prst="rect">
            <a:avLst/>
          </a:prstGeom>
          <a:solidFill>
            <a:srgbClr val="003F99"/>
          </a:solidFill>
          <a:ln w="9525" cap="flat" cmpd="sng">
            <a:solidFill>
              <a:srgbClr val="003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81c47440a0_0_237"/>
          <p:cNvSpPr txBox="1"/>
          <p:nvPr/>
        </p:nvSpPr>
        <p:spPr>
          <a:xfrm>
            <a:off x="3782197" y="355825"/>
            <a:ext cx="183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 smtClean="0">
                <a:solidFill>
                  <a:srgbClr val="00AFBC"/>
                </a:solidFill>
              </a:rPr>
              <a:t>03</a:t>
            </a:r>
            <a:endParaRPr sz="9600" b="1" dirty="0">
              <a:solidFill>
                <a:srgbClr val="00AFBC"/>
              </a:solidFill>
            </a:endParaRPr>
          </a:p>
        </p:txBody>
      </p:sp>
      <p:pic>
        <p:nvPicPr>
          <p:cNvPr id="406" name="Google Shape;406;g181c47440a0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37350"/>
            <a:ext cx="5770424" cy="38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81c47440a0_0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250" y="1601100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44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1c47440a0_0_252"/>
          <p:cNvSpPr txBox="1"/>
          <p:nvPr/>
        </p:nvSpPr>
        <p:spPr>
          <a:xfrm>
            <a:off x="202250" y="188640"/>
            <a:ext cx="841403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</a:rPr>
              <a:t>ÁREAS </a:t>
            </a:r>
            <a:r>
              <a:rPr lang="pt-BR" sz="4000" b="1" dirty="0" smtClean="0">
                <a:solidFill>
                  <a:schemeClr val="lt1"/>
                </a:solidFill>
              </a:rPr>
              <a:t>DISPONÍVEIS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28800"/>
            <a:ext cx="5112568" cy="51941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08168" y="1628800"/>
            <a:ext cx="443981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O Porto de Angra possui disponibilidade para projetos de apoio offshore, carga geral e granel líquido.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53353709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rgbClr val="00AFBC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196</Words>
  <Application>Microsoft Office PowerPoint</Application>
  <PresentationFormat>Widescreen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Montserrat</vt:lpstr>
      <vt:lpstr>Arial</vt:lpstr>
      <vt:lpstr>1_Personalizar design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Benício Várzea</dc:creator>
  <cp:lastModifiedBy>Eduardo Correia Miguez</cp:lastModifiedBy>
  <cp:revision>26</cp:revision>
  <dcterms:created xsi:type="dcterms:W3CDTF">2022-11-28T18:21:05Z</dcterms:created>
  <dcterms:modified xsi:type="dcterms:W3CDTF">2024-03-25T18:12:15Z</dcterms:modified>
</cp:coreProperties>
</file>